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C23E2-EB9D-4CAE-ADBE-A934BC7D14B7}">
  <a:tblStyle styleId="{56CC23E2-EB9D-4CAE-ADBE-A934BC7D1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e65db29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687321"/>
            <a:ext cx="6204000" cy="342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g8e65db29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8e65db292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e65db292f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e65db292f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e65db292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8e65db292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e65db292f_2_714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e65db292f_2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e65db292f_7_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8e65db292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e65db292f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e65db292f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65db292f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e65db292f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65db292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8e65db292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e65db292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e65db292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e65db292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e65db292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e65db292f_2_2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8e65db292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e65db292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e65db292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points pet game only using 5 variables. None of these models selected out any parameters, they were all included because they were all equally influential so the test error did not differ much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e65db292f_9_8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8e65db292f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e65db292f_9_17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8e65db292f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e65db292f_2_7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training/test/validation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#run our two approaches on the training data (dfTraining)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#validate each approach using kfold cv on the validation set (dfValidation)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#the last group will run the best approach on test data (dfTest)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e65db292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457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2"/>
          </p:nvPr>
        </p:nvSpPr>
        <p:spPr>
          <a:xfrm>
            <a:off x="4648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420688" y="64151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2"/>
          </p:nvPr>
        </p:nvSpPr>
        <p:spPr>
          <a:xfrm>
            <a:off x="420688" y="1601629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1792288" y="3829050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>
            <a:spLocks noGrp="1"/>
          </p:cNvSpPr>
          <p:nvPr>
            <p:ph type="pic" idx="2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1792288" y="4254817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679972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22"/>
          <p:cNvCxnSpPr/>
          <p:nvPr/>
        </p:nvCxnSpPr>
        <p:spPr>
          <a:xfrm>
            <a:off x="628650" y="3105150"/>
            <a:ext cx="5619900" cy="0"/>
          </a:xfrm>
          <a:prstGeom prst="straightConnector1">
            <a:avLst/>
          </a:prstGeom>
          <a:noFill/>
          <a:ln w="19050" cap="flat" cmpd="sng">
            <a:solidFill>
              <a:srgbClr val="BF57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2"/>
          <p:cNvSpPr txBox="1"/>
          <p:nvPr/>
        </p:nvSpPr>
        <p:spPr>
          <a:xfrm>
            <a:off x="548640" y="411480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India Lindsay, Zeba Pathan, Suchit Das, Sujay Chebbi, Adam Hoard, Yiming Jin</a:t>
            </a:r>
            <a:endParaRPr/>
          </a:p>
          <a:p>
            <a:pPr marL="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rgbClr val="BF5700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BF5700"/>
                </a:solidFill>
              </a:rPr>
              <a:t>MSBA</a:t>
            </a:r>
            <a:r>
              <a:rPr lang="en" sz="1050" b="0" i="0" u="none" strike="noStrike" cap="non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, The University of Texas at Austin</a:t>
            </a:r>
            <a:endParaRPr sz="1050" b="0" i="0" u="none" strike="noStrike" cap="none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548640" y="457200"/>
            <a:ext cx="7828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July</a:t>
            </a:r>
            <a:r>
              <a:rPr lang="en" sz="1200" b="0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 20</a:t>
            </a:r>
            <a:r>
              <a:rPr lang="en" sz="12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r>
            <a:endParaRPr sz="1200" b="0" i="0" u="none" strike="noStrike" cap="none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/>
        </p:nvSpPr>
        <p:spPr>
          <a:xfrm>
            <a:off x="502920" y="1200150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lang="en" sz="4800" b="1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NBA - Score Prediction</a:t>
            </a:r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548640" y="3333749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lang="en">
                <a:solidFill>
                  <a:srgbClr val="BF5700"/>
                </a:solidFill>
              </a:rPr>
              <a:t>Predict from dataset with all NBA games from 2004 Season to Feb. 2020</a:t>
            </a:r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8699" y="320040"/>
            <a:ext cx="1877396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29650"/>
            <a:ext cx="9144000" cy="48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>
            <a:spLocks noGrp="1"/>
          </p:cNvSpPr>
          <p:nvPr>
            <p:ph type="title"/>
          </p:nvPr>
        </p:nvSpPr>
        <p:spPr>
          <a:xfrm>
            <a:off x="227800" y="429653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Boosting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8" name="Google Shape;158;p31"/>
          <p:cNvGraphicFramePr/>
          <p:nvPr/>
        </p:nvGraphicFramePr>
        <p:xfrm>
          <a:off x="3654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16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Predictor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Relative Importance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FG_PCT_home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AST_home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REB_home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9.45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FT_PCT_home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FG3_PCT_home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050" y="1357900"/>
            <a:ext cx="4784549" cy="2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11800"/>
            <a:ext cx="9144000" cy="47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457200" y="4118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Interpreting the Results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body" idx="1"/>
          </p:nvPr>
        </p:nvSpPr>
        <p:spPr>
          <a:xfrm>
            <a:off x="568200" y="1269200"/>
            <a:ext cx="8229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>
                <a:solidFill>
                  <a:srgbClr val="000000"/>
                </a:solidFill>
              </a:rPr>
              <a:t>Field Goal Percentage (FG_PCT) was determined to exert the </a:t>
            </a:r>
            <a:r>
              <a:rPr lang="en" sz="1900" b="1">
                <a:solidFill>
                  <a:srgbClr val="000000"/>
                </a:solidFill>
              </a:rPr>
              <a:t>most </a:t>
            </a:r>
            <a:r>
              <a:rPr lang="en" sz="1900">
                <a:solidFill>
                  <a:srgbClr val="000000"/>
                </a:solidFill>
              </a:rPr>
              <a:t>influence</a:t>
            </a:r>
            <a:endParaRPr sz="19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>
                <a:solidFill>
                  <a:srgbClr val="000000"/>
                </a:solidFill>
              </a:rPr>
              <a:t>Stats (from last season):</a:t>
            </a:r>
            <a:endParaRPr sz="19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graphicFrame>
        <p:nvGraphicFramePr>
          <p:cNvPr id="167" name="Google Shape;167;p32"/>
          <p:cNvGraphicFramePr/>
          <p:nvPr/>
        </p:nvGraphicFramePr>
        <p:xfrm>
          <a:off x="813900" y="197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 Goal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44.2%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44.7%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 Throw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77.8%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72.3%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point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37.5%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34.1%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38.3%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37.2%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Assists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Rebounds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Score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 Score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11800"/>
            <a:ext cx="9144000" cy="47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4118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Interpreting the Results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568200" y="1269200"/>
            <a:ext cx="8229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>
                <a:solidFill>
                  <a:srgbClr val="000000"/>
                </a:solidFill>
              </a:rPr>
              <a:t>Stats (from the games on July 25th):</a:t>
            </a:r>
            <a:endParaRPr sz="2600">
              <a:solidFill>
                <a:srgbClr val="000000"/>
              </a:solidFill>
            </a:endParaRPr>
          </a:p>
        </p:txBody>
      </p:sp>
      <p:graphicFrame>
        <p:nvGraphicFramePr>
          <p:cNvPr id="175" name="Google Shape;175;p33"/>
          <p:cNvGraphicFramePr/>
          <p:nvPr/>
        </p:nvGraphicFramePr>
        <p:xfrm>
          <a:off x="785950" y="179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 Goal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56.9%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34.3%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41.4%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 Throw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84.1%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79.5%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78.9%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point Percentage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17.9%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44.4%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Assists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Rebounds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Score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 Score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1250"/>
            <a:ext cx="9144003" cy="49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Data Set Shortcomings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" sz="2600">
                <a:solidFill>
                  <a:srgbClr val="000000"/>
                </a:solidFill>
              </a:rPr>
              <a:t>Does not account for </a:t>
            </a:r>
            <a:r>
              <a:rPr lang="en" sz="2600" b="1">
                <a:solidFill>
                  <a:srgbClr val="000000"/>
                </a:solidFill>
              </a:rPr>
              <a:t>volume of shots taken</a:t>
            </a:r>
            <a:endParaRPr sz="2600" b="1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" sz="2000">
                <a:solidFill>
                  <a:srgbClr val="000000"/>
                </a:solidFill>
              </a:rPr>
              <a:t>50% FG_PCT could be 3/6 or 20/40</a:t>
            </a:r>
            <a:endParaRPr sz="2000">
              <a:solidFill>
                <a:srgbClr val="00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" sz="2600">
                <a:solidFill>
                  <a:srgbClr val="000000"/>
                </a:solidFill>
              </a:rPr>
              <a:t>Does not account for </a:t>
            </a:r>
            <a:r>
              <a:rPr lang="en" sz="2600" b="1">
                <a:solidFill>
                  <a:srgbClr val="000000"/>
                </a:solidFill>
              </a:rPr>
              <a:t>style of offense played</a:t>
            </a:r>
            <a:endParaRPr sz="2600" b="1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" sz="2000">
                <a:solidFill>
                  <a:srgbClr val="000000"/>
                </a:solidFill>
              </a:rPr>
              <a:t>Assists directly correlate to points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" sz="2000">
                <a:solidFill>
                  <a:srgbClr val="000000"/>
                </a:solidFill>
              </a:rPr>
              <a:t>Houston Rockets are near the bottom of the league in </a:t>
            </a:r>
            <a:r>
              <a:rPr lang="en" sz="2000" b="1">
                <a:solidFill>
                  <a:srgbClr val="000000"/>
                </a:solidFill>
              </a:rPr>
              <a:t>assists</a:t>
            </a:r>
            <a:r>
              <a:rPr lang="en" sz="2000">
                <a:solidFill>
                  <a:srgbClr val="000000"/>
                </a:solidFill>
              </a:rPr>
              <a:t> but one of the top in </a:t>
            </a:r>
            <a:r>
              <a:rPr lang="en" sz="2000" b="1">
                <a:solidFill>
                  <a:srgbClr val="000000"/>
                </a:solidFill>
              </a:rPr>
              <a:t>points per game</a:t>
            </a:r>
            <a:endParaRPr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35425"/>
            <a:ext cx="9144001" cy="48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3135450" y="2143050"/>
            <a:ext cx="2873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610950" y="606300"/>
            <a:ext cx="6796800" cy="7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Appendix: Univariate Analysis Fits</a:t>
            </a:r>
            <a:endParaRPr sz="3400"/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50" y="1380300"/>
            <a:ext cx="2567899" cy="1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34"/>
          <a:stretch/>
        </p:blipFill>
        <p:spPr>
          <a:xfrm>
            <a:off x="3081988" y="1315025"/>
            <a:ext cx="2844725" cy="17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750" y="1380300"/>
            <a:ext cx="2926949" cy="1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0" y="3155775"/>
            <a:ext cx="3116850" cy="1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55775"/>
            <a:ext cx="3116851" cy="16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401250"/>
            <a:ext cx="9144000" cy="474225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227775" y="4012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Introduction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272175" y="1258650"/>
            <a:ext cx="8229600" cy="3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" sz="2600">
                <a:solidFill>
                  <a:srgbClr val="000000"/>
                </a:solidFill>
              </a:rPr>
              <a:t>Basketball</a:t>
            </a:r>
            <a:endParaRPr sz="26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</a:pPr>
            <a:r>
              <a:rPr lang="en" sz="1800">
                <a:solidFill>
                  <a:srgbClr val="000000"/>
                </a:solidFill>
              </a:rPr>
              <a:t>a game between two teams who score by tossing an inflated ball through a raised goal. The winner of the game scores more points.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2600">
                <a:solidFill>
                  <a:srgbClr val="000000"/>
                </a:solidFill>
              </a:rPr>
              <a:t>Our Task</a:t>
            </a:r>
            <a:endParaRPr sz="26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Predict how many </a:t>
            </a:r>
            <a:r>
              <a:rPr lang="en" sz="1800" b="1">
                <a:solidFill>
                  <a:srgbClr val="000000"/>
                </a:solidFill>
              </a:rPr>
              <a:t>points</a:t>
            </a:r>
            <a:r>
              <a:rPr lang="en" sz="1800">
                <a:solidFill>
                  <a:srgbClr val="000000"/>
                </a:solidFill>
              </a:rPr>
              <a:t> a team will score based on other offensive metrics: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Assists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Rebounds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Field Goal Percentage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3PT Percentage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Free Throw Percentage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14850"/>
            <a:ext cx="9144000" cy="47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227775" y="414853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Selection Process</a:t>
            </a:r>
            <a:endParaRPr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457200" y="1272250"/>
            <a:ext cx="8229600" cy="29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Split data into three groups:</a:t>
            </a:r>
            <a:endParaRPr sz="24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Training (50%)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Validation (25%)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" sz="1800">
                <a:solidFill>
                  <a:srgbClr val="000000"/>
                </a:solidFill>
              </a:rPr>
              <a:t>Test (25%)</a:t>
            </a:r>
            <a:endParaRPr sz="18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Fit models using training set, obtain test RMSE using validation set and compare to select optimal model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Fit optimal model using train and validation sets combined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Obtain out of sample error for optimal model by predicting y values using test set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415700"/>
            <a:ext cx="9143998" cy="4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227775" y="415703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457200" y="1369288"/>
            <a:ext cx="8418000" cy="5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Implementing a linear model with one variable at a time for Points (PTS_home)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</p:txBody>
      </p:sp>
      <p:graphicFrame>
        <p:nvGraphicFramePr>
          <p:cNvPr id="112" name="Google Shape;112;p25"/>
          <p:cNvGraphicFramePr/>
          <p:nvPr/>
        </p:nvGraphicFramePr>
        <p:xfrm>
          <a:off x="539750" y="2122775"/>
          <a:ext cx="7239000" cy="2286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182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Predictor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Name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RMSE 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Model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 Goal Percentage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FG_PCT_home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9.623471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Model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 Throw Percentage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12.77778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Model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point Percentage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FG3_PCT_home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11.74781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Model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Assists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10.4955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Model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Rebounds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12.79566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401250"/>
            <a:ext cx="9144000" cy="474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219600" y="401250"/>
            <a:ext cx="83583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Multivariate Model 1: Stepwise Regression</a:t>
            </a:r>
            <a:endParaRPr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219600" y="1215925"/>
            <a:ext cx="87048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We try to get the response by implementing step regression model in 3 directions: Forwards, Backwards and Both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We start by adding each variable until we get a optimal mix or sequentially delete each until reach an optimal mix of variables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</a:rPr>
              <a:t>We calculate the error (RMSE) for each of the direction to find the best fit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6"/>
          <p:cNvGraphicFramePr/>
          <p:nvPr/>
        </p:nvGraphicFramePr>
        <p:xfrm>
          <a:off x="543000" y="294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24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Direction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Predictors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Forwards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FG_PCT_home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FG3_PCT_home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AST_home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REB_home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8.025279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Backwards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8.025279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Both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025279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25" y="430500"/>
            <a:ext cx="9144000" cy="501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99075" y="279550"/>
            <a:ext cx="3766200" cy="68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1"/>
          </p:nvPr>
        </p:nvSpPr>
        <p:spPr>
          <a:xfrm>
            <a:off x="457200" y="1485038"/>
            <a:ext cx="8418000" cy="5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</p:txBody>
      </p:sp>
      <p:graphicFrame>
        <p:nvGraphicFramePr>
          <p:cNvPr id="128" name="Google Shape;128;p27"/>
          <p:cNvGraphicFramePr/>
          <p:nvPr/>
        </p:nvGraphicFramePr>
        <p:xfrm>
          <a:off x="539750" y="106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{56CC23E2-EB9D-4CAE-ADBE-A934BC7D14B7}</a:tableStyleId>
              </a:tblPr>
              <a:tblGrid>
                <a:gridCol w="394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2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 set RMSE </a:t>
                      </a:r>
                      <a:endParaRPr sz="2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Univariate Regression (Field Goal %)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9.623471 (Lowest RMSE)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Stepwise Regression (All 3 Directions)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8.025279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Ridge Regression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8.025234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Lasso Regression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8.025041</a:t>
                      </a:r>
                      <a:endParaRPr sz="160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PCR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8.025279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8.032477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Boosting Method (GBM)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16.14957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411800"/>
            <a:ext cx="9144000" cy="4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 sz="3400">
                <a:solidFill>
                  <a:srgbClr val="000000"/>
                </a:solidFill>
              </a:rPr>
              <a:t>Lasso: Identifying Lambda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703100" y="1845375"/>
            <a:ext cx="36909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>
                <a:solidFill>
                  <a:srgbClr val="000000"/>
                </a:solidFill>
              </a:rPr>
              <a:t>Min. Lambda: 0.01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>
                <a:solidFill>
                  <a:srgbClr val="000000"/>
                </a:solidFill>
              </a:rPr>
              <a:t>Test Error: 7.831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>
                <a:solidFill>
                  <a:srgbClr val="000000"/>
                </a:solidFill>
              </a:rPr>
              <a:t>Lambda 1 SE: 0.376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>
                <a:solidFill>
                  <a:srgbClr val="000000"/>
                </a:solidFill>
              </a:rPr>
              <a:t>Test Error: 7.877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4873"/>
            <a:ext cx="4104125" cy="33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411800"/>
            <a:ext cx="9143998" cy="485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 sz="3400">
                <a:solidFill>
                  <a:srgbClr val="000000"/>
                </a:solidFill>
              </a:rPr>
              <a:t>Lasso Residuals Plots</a:t>
            </a:r>
            <a:endParaRPr sz="3400">
              <a:solidFill>
                <a:srgbClr val="000000"/>
              </a:solidFill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225" y="1552400"/>
            <a:ext cx="5775551" cy="3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32382" y="405275"/>
            <a:ext cx="9208756" cy="47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4706825" y="1611350"/>
            <a:ext cx="4276500" cy="30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Ŷ = -10.702 + 120.552(FG_PCT) + 22.557(FT_PCT) + 13.551(FG3_PCT)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+ 0.597(AST) + 0.5(REB)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Adjusted R-squared: 0.633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25" y="1611391"/>
            <a:ext cx="4386099" cy="308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" sz="3400">
                <a:solidFill>
                  <a:srgbClr val="000000"/>
                </a:solidFill>
              </a:rPr>
              <a:t>Optimal Multilinear Formula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Microsoft Office PowerPoint</Application>
  <PresentationFormat>On-screen Show (16:9)</PresentationFormat>
  <Paragraphs>247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Black</vt:lpstr>
      <vt:lpstr>Arial</vt:lpstr>
      <vt:lpstr>Calibri</vt:lpstr>
      <vt:lpstr>Simple Light</vt:lpstr>
      <vt:lpstr>16-9 White Backgroud</vt:lpstr>
      <vt:lpstr>PowerPoint Presentation</vt:lpstr>
      <vt:lpstr>Project Introduction</vt:lpstr>
      <vt:lpstr>Model Selection Process</vt:lpstr>
      <vt:lpstr>Univariate Analysis</vt:lpstr>
      <vt:lpstr>Multivariate Model 1: Stepwise Regression</vt:lpstr>
      <vt:lpstr>Model Selection</vt:lpstr>
      <vt:lpstr>Lasso: Identifying Lambda</vt:lpstr>
      <vt:lpstr>Lasso Residuals Plots</vt:lpstr>
      <vt:lpstr>     Ŷ = -10.702 + 120.552(FG_PCT) + 22.557(FT_PCT) + 13.551(FG3_PCT)  + 0.597(AST) + 0.5(REB)  Adjusted R-squared: 0.633    </vt:lpstr>
      <vt:lpstr>Boosting</vt:lpstr>
      <vt:lpstr>Interpreting the Results</vt:lpstr>
      <vt:lpstr>Interpreting the Results</vt:lpstr>
      <vt:lpstr>Data Set Shortcomings</vt:lpstr>
      <vt:lpstr>Questions?</vt:lpstr>
      <vt:lpstr>Appendix: Univariate Analysis Fits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Chebbi, Sujay</cp:lastModifiedBy>
  <cp:revision>1</cp:revision>
  <dcterms:modified xsi:type="dcterms:W3CDTF">2020-07-30T22:11:28Z</dcterms:modified>
</cp:coreProperties>
</file>